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3" r:id="rId4"/>
    <p:sldId id="275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BF4"/>
    <a:srgbClr val="0064FF"/>
    <a:srgbClr val="6C6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2BF4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5400000">
            <a:off x="4777352" y="942416"/>
            <a:ext cx="3642015" cy="5917081"/>
          </a:xfrm>
          <a:prstGeom prst="round2SameRect">
            <a:avLst>
              <a:gd name="adj1" fmla="val 3416"/>
              <a:gd name="adj2" fmla="val 0"/>
            </a:avLst>
          </a:prstGeom>
          <a:solidFill>
            <a:srgbClr val="4E2BF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6200000" flipH="1">
            <a:off x="1171041" y="3253183"/>
            <a:ext cx="3642014" cy="1295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726172" y="1548436"/>
            <a:ext cx="1807011" cy="196441"/>
            <a:chOff x="9079545" y="6811345"/>
            <a:chExt cx="2758125" cy="29983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9079545" y="6811345"/>
              <a:ext cx="2758125" cy="299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B0ACDF"/>
                </a:solidFill>
              </a:endParaRPr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1502452" y="6876554"/>
              <a:ext cx="176731" cy="176345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4676667" y="2905700"/>
            <a:ext cx="3483360" cy="218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Application 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분석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br>
              <a:rPr lang="en-US" altLang="ko-KR" sz="1200" kern="0" dirty="0">
                <a:solidFill>
                  <a:srgbClr val="6C60E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</a:t>
            </a:r>
            <a:r>
              <a:rPr lang="ko-KR" altLang="en-US" sz="1200" kern="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어플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en-US" altLang="ko-KR" sz="1200" kern="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H.Point</a:t>
            </a:r>
            <a:endParaRPr lang="en-US" altLang="ko-KR" sz="1200" kern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Tech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개발팀</a:t>
            </a:r>
            <a:endParaRPr lang="en-US" altLang="ko-KR" sz="1200" kern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Hailey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2021.07.28(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8000" kern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648826" y="2337981"/>
            <a:ext cx="662569" cy="3125946"/>
            <a:chOff x="541781" y="1598591"/>
            <a:chExt cx="630239" cy="2973415"/>
          </a:xfrm>
        </p:grpSpPr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210055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5" y="4381269"/>
              <a:ext cx="113404" cy="19073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598591"/>
              <a:ext cx="323769" cy="323769"/>
              <a:chOff x="1593332" y="3094250"/>
              <a:chExt cx="1083168" cy="1083168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3094250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4" y="3242571"/>
                <a:ext cx="786522" cy="786522"/>
              </a:xfrm>
              <a:prstGeom prst="rect">
                <a:avLst/>
              </a:prstGeom>
            </p:spPr>
          </p:pic>
        </p:grpSp>
        <p:sp>
          <p:nvSpPr>
            <p:cNvPr id="108" name="모서리가 둥근 직사각형 31">
              <a:extLst>
                <a:ext uri="{FF2B5EF4-FFF2-40B4-BE49-F238E27FC236}">
                  <a16:creationId xmlns:a16="http://schemas.microsoft.com/office/drawing/2014/main" id="{0D70DB20-3D1F-43F8-A839-231CD4EFCF5E}"/>
                </a:ext>
              </a:extLst>
            </p:cNvPr>
            <p:cNvSpPr/>
            <p:nvPr/>
          </p:nvSpPr>
          <p:spPr>
            <a:xfrm>
              <a:off x="655381" y="2395195"/>
              <a:ext cx="396000" cy="396000"/>
            </a:xfrm>
            <a:prstGeom prst="ellipse">
              <a:avLst/>
            </a:prstGeom>
            <a:solidFill>
              <a:srgbClr val="6C60E0"/>
            </a:solidFill>
            <a:ln>
              <a:noFill/>
            </a:ln>
            <a:effectLst>
              <a:outerShdw blurRad="50800" dist="38100" dir="5400000" algn="t" rotWithShape="0">
                <a:srgbClr val="6C60E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109" name="Group 12">
              <a:extLst>
                <a:ext uri="{FF2B5EF4-FFF2-40B4-BE49-F238E27FC236}">
                  <a16:creationId xmlns:a16="http://schemas.microsoft.com/office/drawing/2014/main" id="{252077E4-87D8-48E7-B880-FDAAA95124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709" y="2499085"/>
              <a:ext cx="229344" cy="18243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AA59A9F0-ECA0-4E49-9271-27F0084E3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E13AA14F-D8D4-46A8-8F13-204E95910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C63EB2D-4443-423A-B6F5-EB0E0415417D}"/>
                </a:ext>
              </a:extLst>
            </p:cNvPr>
            <p:cNvSpPr/>
            <p:nvPr/>
          </p:nvSpPr>
          <p:spPr>
            <a:xfrm>
              <a:off x="541781" y="1972683"/>
              <a:ext cx="630239" cy="187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rgbClr val="6C60E0"/>
                  </a:solidFill>
                </a:rPr>
                <a:t>seok830621</a:t>
              </a:r>
              <a:endParaRPr lang="ko-KR" altLang="en-US" sz="400" dirty="0">
                <a:solidFill>
                  <a:srgbClr val="6C60E0"/>
                </a:solidFill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C7F552E-2F2C-476B-BDF9-0C3593816EC0}"/>
                </a:ext>
              </a:extLst>
            </p:cNvPr>
            <p:cNvSpPr/>
            <p:nvPr/>
          </p:nvSpPr>
          <p:spPr>
            <a:xfrm>
              <a:off x="883333" y="3109906"/>
              <a:ext cx="177525" cy="177525"/>
            </a:xfrm>
            <a:prstGeom prst="ellipse">
              <a:avLst/>
            </a:prstGeom>
            <a:solidFill>
              <a:srgbClr val="6C6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ko-KR" sz="900" dirty="0">
                  <a:solidFill>
                    <a:prstClr val="white"/>
                  </a:solidFill>
                </a:rPr>
                <a:t>5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77FE53B-CD33-43C1-8B9D-5F70E8EB8C19}"/>
                </a:ext>
              </a:extLst>
            </p:cNvPr>
            <p:cNvSpPr/>
            <p:nvPr/>
          </p:nvSpPr>
          <p:spPr>
            <a:xfrm>
              <a:off x="851124" y="4288955"/>
              <a:ext cx="177525" cy="177525"/>
            </a:xfrm>
            <a:prstGeom prst="ellipse">
              <a:avLst/>
            </a:prstGeom>
            <a:solidFill>
              <a:srgbClr val="6C6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</a:rPr>
                <a:t>off</a:t>
              </a:r>
              <a:endParaRPr lang="ko-KR" altLang="en-US" sz="5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30" name="Picture 6" descr="H.Point on the App Store">
            <a:extLst>
              <a:ext uri="{FF2B5EF4-FFF2-40B4-BE49-F238E27FC236}">
                <a16:creationId xmlns:a16="http://schemas.microsoft.com/office/drawing/2014/main" id="{C9382B6E-71E3-324A-A243-CEA0CFF0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50" y1="53016" x2="42833" y2="43175"/>
                        <a14:foregroundMark x1="42833" y1="43175" x2="40000" y2="36667"/>
                        <a14:foregroundMark x1="40000" y1="36667" x2="41333" y2="49524"/>
                        <a14:foregroundMark x1="41333" y1="49524" x2="43833" y2="43333"/>
                        <a14:foregroundMark x1="43833" y1="43333" x2="40750" y2="51905"/>
                        <a14:foregroundMark x1="40750" y1="51905" x2="46917" y2="59365"/>
                        <a14:foregroundMark x1="46917" y1="59365" x2="46750" y2="64603"/>
                        <a14:foregroundMark x1="48583" y1="64921" x2="45417" y2="51587"/>
                        <a14:foregroundMark x1="45417" y1="51587" x2="49417" y2="51905"/>
                        <a14:foregroundMark x1="49417" y1="51905" x2="45500" y2="55714"/>
                        <a14:foregroundMark x1="45500" y1="55714" x2="50333" y2="63016"/>
                        <a14:foregroundMark x1="50333" y1="63016" x2="50000" y2="64444"/>
                        <a14:foregroundMark x1="50000" y1="66349" x2="45750" y2="47619"/>
                        <a14:foregroundMark x1="45750" y1="47619" x2="48417" y2="58889"/>
                        <a14:foregroundMark x1="48417" y1="58889" x2="52500" y2="48889"/>
                        <a14:foregroundMark x1="52500" y1="48889" x2="55000" y2="36508"/>
                        <a14:foregroundMark x1="55000" y1="36508" x2="49833" y2="35238"/>
                        <a14:foregroundMark x1="49833" y1="35238" x2="53917" y2="35714"/>
                        <a14:foregroundMark x1="53917" y1="35714" x2="48750" y2="38413"/>
                        <a14:foregroundMark x1="48750" y1="38413" x2="55000" y2="34127"/>
                        <a14:foregroundMark x1="55000" y1="34127" x2="51167" y2="32063"/>
                        <a14:foregroundMark x1="51167" y1="32063" x2="46333" y2="40159"/>
                        <a14:foregroundMark x1="46333" y1="40159" x2="53333" y2="39365"/>
                        <a14:foregroundMark x1="53333" y1="39365" x2="49833" y2="29683"/>
                        <a14:foregroundMark x1="49833" y1="29683" x2="42750" y2="28571"/>
                        <a14:foregroundMark x1="42750" y1="28571" x2="47250" y2="36032"/>
                        <a14:foregroundMark x1="47250" y1="36032" x2="48750" y2="36032"/>
                        <a14:foregroundMark x1="51333" y1="33016" x2="49083" y2="42222"/>
                        <a14:foregroundMark x1="49083" y1="42222" x2="54083" y2="45079"/>
                        <a14:foregroundMark x1="54083" y1="45079" x2="58000" y2="41746"/>
                        <a14:foregroundMark x1="58000" y1="41746" x2="55167" y2="36190"/>
                        <a14:foregroundMark x1="55167" y1="36190" x2="50500" y2="36190"/>
                        <a14:foregroundMark x1="50500" y1="36190" x2="50417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89" y="4825878"/>
            <a:ext cx="1659835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.Point - Apps on Google Play">
            <a:extLst>
              <a:ext uri="{FF2B5EF4-FFF2-40B4-BE49-F238E27FC236}">
                <a16:creationId xmlns:a16="http://schemas.microsoft.com/office/drawing/2014/main" id="{9C159DBD-F80B-354E-BAA6-9D5400A0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71" y="955389"/>
            <a:ext cx="65024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377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토스의 광고 모델 중 하나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퀴즈를 맞추는 사용자에게 상금 전달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캐롯 손해 보험은 인스타그램에서 퀴즈를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인스타그램이 아닌 앱으로 퀴즈 서비스를 옮겨서 엔터테인먼트적 요소를 접목해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트래픽을 증가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시킬 수 있다고 생각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검색어 증가 또한 장점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보상으로 앱 내에서 보험비로 사용할 수 있는 포인트를 제공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앱테크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Sockect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실시간 통신 가능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네트워크를 통해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양쪽에 링크를 생성하고 그 링크를 통해 데이터를 주고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받기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대표적인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iOS socket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라이브러리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ore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CocoaAsyncSocket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Socket.IO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 시간내에 사용자를 끌어올릴 수 있음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5" y="1605908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모션 </a:t>
            </a:r>
            <a:r>
              <a:rPr lang="ko-KR" altLang="en-US" b="1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제스쳐</a:t>
            </a:r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접목해보기</a:t>
            </a:r>
            <a:endParaRPr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649086D-A9B4-364C-AA48-2FE8F58D6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27" y="1664131"/>
            <a:ext cx="1857174" cy="4028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9AE177A-2088-F14D-A344-99F9AFC4B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3" y="1664131"/>
            <a:ext cx="1858753" cy="40284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2B744E3-7C68-4A41-9BB8-0EA3FBCC8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1" y="5451975"/>
            <a:ext cx="5246007" cy="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425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토스에는 나라에서 진행하는 사업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서비스를 확인할 수 있는 서비스를 많이 제공하고 있음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송금 이외에도 사용자의 앱 사용 시간을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늘려줌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 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퍼마일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자동차 보험 접목 시도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시민이 자율적으로 자동차 운행거리를 줄여 온실가스와 미세먼지 감축에 기여하면 서울시에서 감축 정도에 따라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마일리지를 제공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시민실천운동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단위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제도 가입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동안 감축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실적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 적립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주행거리와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다음년도의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실적 주행거리를 제출하는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로직을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줄일 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있을것으로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carrot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앱에서 주행거리를 확인할 수 있으므로 이 마일리지 상품과 접목을 시켜 사용자에게 제공하기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4" y="1605908"/>
            <a:ext cx="573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나라 사업 확인 서비스 </a:t>
            </a:r>
            <a:r>
              <a:rPr lang="en-US" altLang="ko-Kore-KR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리워드 접목</a:t>
            </a:r>
            <a:endParaRPr lang="ko-Kore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D02058-6944-9640-8711-EF94D74B6004}"/>
              </a:ext>
            </a:extLst>
          </p:cNvPr>
          <p:cNvGrpSpPr/>
          <p:nvPr/>
        </p:nvGrpSpPr>
        <p:grpSpPr>
          <a:xfrm>
            <a:off x="7459780" y="1791329"/>
            <a:ext cx="4028401" cy="4031576"/>
            <a:chOff x="7349081" y="1488006"/>
            <a:chExt cx="4028401" cy="40315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135118-C55F-464B-B6DA-06367020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081" y="1488006"/>
              <a:ext cx="1858753" cy="4028400"/>
            </a:xfrm>
            <a:prstGeom prst="rect">
              <a:avLst/>
            </a:prstGeom>
          </p:spPr>
        </p:pic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D17901-BEB5-664F-866A-1AF48C87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729" y="1491182"/>
              <a:ext cx="1858753" cy="402840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C56EB-C12F-D349-93D6-641B7F5F41F0}"/>
              </a:ext>
            </a:extLst>
          </p:cNvPr>
          <p:cNvSpPr/>
          <p:nvPr/>
        </p:nvSpPr>
        <p:spPr>
          <a:xfrm>
            <a:off x="7498155" y="3544103"/>
            <a:ext cx="1605577" cy="788054"/>
          </a:xfrm>
          <a:prstGeom prst="rect">
            <a:avLst/>
          </a:prstGeom>
          <a:noFill/>
          <a:ln w="28575">
            <a:solidFill>
              <a:srgbClr val="00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E1F465-BEFA-D84C-85A6-D572CC4DA453}"/>
              </a:ext>
            </a:extLst>
          </p:cNvPr>
          <p:cNvSpPr/>
          <p:nvPr/>
        </p:nvSpPr>
        <p:spPr>
          <a:xfrm>
            <a:off x="9703246" y="4102475"/>
            <a:ext cx="1605577" cy="608157"/>
          </a:xfrm>
          <a:prstGeom prst="rect">
            <a:avLst/>
          </a:prstGeom>
          <a:noFill/>
          <a:ln w="28575">
            <a:solidFill>
              <a:srgbClr val="00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95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425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서울시 승용차 마일리지 제도 </a:t>
            </a:r>
            <a:r>
              <a:rPr lang="en-US" altLang="ko-KR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400" dirty="0" err="1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퍼마일</a:t>
            </a:r>
            <a:r>
              <a:rPr lang="ko-KR" altLang="en-US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자동차 보험 접목 시도</a:t>
            </a:r>
            <a:endParaRPr lang="en-US" altLang="ko-KR" sz="1400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시민이 자율적으로 자동차 운행거리를 줄여 온실가스와 미세먼지 감축에 기여하면 서울시에서 감축 정도에 따라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마일리지를 제공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시민실천운동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단위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제도 가입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동안 감축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실적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 적립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주행거리와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다음년도의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실적 주행거리를 제출하는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로직을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줄일 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있을것으로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carrot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앱에서 주행거리를 확인할 수 있으므로 이 마일리지 상품과 접목을 시켜 사용자에게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서울시와 협업을 하지 못하더라도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webView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홈페이지로 이동하는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event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제공할 수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4" y="1605908"/>
            <a:ext cx="573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나라 사업 확인 서비스 </a:t>
            </a:r>
            <a:r>
              <a:rPr lang="en-US" altLang="ko-Kore-KR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리워드 접목</a:t>
            </a:r>
            <a:endParaRPr lang="ko-Kore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9D40-101D-D944-9BAD-4C1CF7FE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082" y="1773100"/>
            <a:ext cx="4028400" cy="40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4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2BF4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E2BF4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목차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전달 순서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94A5A-35A6-C047-9842-82B14F538C8D}"/>
              </a:ext>
            </a:extLst>
          </p:cNvPr>
          <p:cNvSpPr/>
          <p:nvPr/>
        </p:nvSpPr>
        <p:spPr>
          <a:xfrm>
            <a:off x="1159417" y="2169738"/>
            <a:ext cx="8816807" cy="270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H.Point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앱 소개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토스의 유용한 기능 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우리 앱에 적용시켜 보면 좋을 기능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0" name="Picture 6" descr="H.Point on the App Store">
            <a:extLst>
              <a:ext uri="{FF2B5EF4-FFF2-40B4-BE49-F238E27FC236}">
                <a16:creationId xmlns:a16="http://schemas.microsoft.com/office/drawing/2014/main" id="{EFE81344-8182-7047-871E-C3B0147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50" y1="53016" x2="42833" y2="43175"/>
                        <a14:foregroundMark x1="42833" y1="43175" x2="40000" y2="36667"/>
                        <a14:foregroundMark x1="40000" y1="36667" x2="41333" y2="49524"/>
                        <a14:foregroundMark x1="41333" y1="49524" x2="43833" y2="43333"/>
                        <a14:foregroundMark x1="43833" y1="43333" x2="40750" y2="51905"/>
                        <a14:foregroundMark x1="40750" y1="51905" x2="46917" y2="59365"/>
                        <a14:foregroundMark x1="46917" y1="59365" x2="46750" y2="64603"/>
                        <a14:foregroundMark x1="48583" y1="64921" x2="45417" y2="51587"/>
                        <a14:foregroundMark x1="45417" y1="51587" x2="49417" y2="51905"/>
                        <a14:foregroundMark x1="49417" y1="51905" x2="45500" y2="55714"/>
                        <a14:foregroundMark x1="45500" y1="55714" x2="50333" y2="63016"/>
                        <a14:foregroundMark x1="50333" y1="63016" x2="50000" y2="64444"/>
                        <a14:foregroundMark x1="50000" y1="66349" x2="45750" y2="47619"/>
                        <a14:foregroundMark x1="45750" y1="47619" x2="48417" y2="58889"/>
                        <a14:foregroundMark x1="48417" y1="58889" x2="52500" y2="48889"/>
                        <a14:foregroundMark x1="52500" y1="48889" x2="55000" y2="36508"/>
                        <a14:foregroundMark x1="55000" y1="36508" x2="49833" y2="35238"/>
                        <a14:foregroundMark x1="49833" y1="35238" x2="53917" y2="35714"/>
                        <a14:foregroundMark x1="53917" y1="35714" x2="48750" y2="38413"/>
                        <a14:foregroundMark x1="48750" y1="38413" x2="55000" y2="34127"/>
                        <a14:foregroundMark x1="55000" y1="34127" x2="51167" y2="32063"/>
                        <a14:foregroundMark x1="51167" y1="32063" x2="46333" y2="40159"/>
                        <a14:foregroundMark x1="46333" y1="40159" x2="53333" y2="39365"/>
                        <a14:foregroundMark x1="53333" y1="39365" x2="49833" y2="29683"/>
                        <a14:foregroundMark x1="49833" y1="29683" x2="42750" y2="28571"/>
                        <a14:foregroundMark x1="42750" y1="28571" x2="47250" y2="36032"/>
                        <a14:foregroundMark x1="47250" y1="36032" x2="48750" y2="36032"/>
                        <a14:foregroundMark x1="51333" y1="33016" x2="49083" y2="42222"/>
                        <a14:foregroundMark x1="49083" y1="42222" x2="54083" y2="45079"/>
                        <a14:foregroundMark x1="54083" y1="45079" x2="58000" y2="41746"/>
                        <a14:foregroundMark x1="58000" y1="41746" x2="55167" y2="36190"/>
                        <a14:foregroundMark x1="55167" y1="36190" x2="50500" y2="36190"/>
                        <a14:foregroundMark x1="50500" y1="36190" x2="50417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70" y="976881"/>
            <a:ext cx="1659835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2BF4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E2BF4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 err="1">
                    <a:solidFill>
                      <a:prstClr val="white"/>
                    </a:solidFill>
                  </a:rPr>
                  <a:t>H.Point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CD50FC-4C57-7140-89D0-40190E11EDD0}"/>
              </a:ext>
            </a:extLst>
          </p:cNvPr>
          <p:cNvSpPr/>
          <p:nvPr/>
        </p:nvSpPr>
        <p:spPr>
          <a:xfrm>
            <a:off x="4177385" y="2345861"/>
            <a:ext cx="131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H.Point</a:t>
            </a:r>
            <a:r>
              <a:rPr lang="en" altLang="ko-Kore-KR" sz="24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endParaRPr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42F6BF-FB12-EA46-915C-34674968E15D}"/>
              </a:ext>
            </a:extLst>
          </p:cNvPr>
          <p:cNvSpPr/>
          <p:nvPr/>
        </p:nvSpPr>
        <p:spPr>
          <a:xfrm>
            <a:off x="3529189" y="2987992"/>
            <a:ext cx="5921814" cy="1988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현대백화점 그룹 통합 멤버십 </a:t>
            </a:r>
            <a:r>
              <a:rPr lang="ko-KR" altLang="en-US" sz="1600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어플</a:t>
            </a:r>
            <a:endParaRPr lang="en" altLang="ko-Kore-KR" sz="1600" dirty="0">
              <a:solidFill>
                <a:srgbClr val="20212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2017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서비스 시작 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앱 개편</a:t>
            </a:r>
            <a:endParaRPr lang="en-US" altLang="ko-Kore-KR" sz="1600" dirty="0">
              <a:solidFill>
                <a:srgbClr val="20212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ore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H.Point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적립하고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사용할 수 있게 도와주는 어플리케이션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안드로이드 기준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설치수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1,000,000+,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3.8 (iOS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4.2)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Picture 6" descr="H.Point on the App Store">
            <a:extLst>
              <a:ext uri="{FF2B5EF4-FFF2-40B4-BE49-F238E27FC236}">
                <a16:creationId xmlns:a16="http://schemas.microsoft.com/office/drawing/2014/main" id="{181BB42D-A861-C74B-A8CC-684621B7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50" y1="53016" x2="42833" y2="43175"/>
                        <a14:foregroundMark x1="42833" y1="43175" x2="40000" y2="36667"/>
                        <a14:foregroundMark x1="40000" y1="36667" x2="41333" y2="49524"/>
                        <a14:foregroundMark x1="41333" y1="49524" x2="43833" y2="43333"/>
                        <a14:foregroundMark x1="43833" y1="43333" x2="40750" y2="51905"/>
                        <a14:foregroundMark x1="40750" y1="51905" x2="46917" y2="59365"/>
                        <a14:foregroundMark x1="46917" y1="59365" x2="46750" y2="64603"/>
                        <a14:foregroundMark x1="48583" y1="64921" x2="45417" y2="51587"/>
                        <a14:foregroundMark x1="45417" y1="51587" x2="49417" y2="51905"/>
                        <a14:foregroundMark x1="49417" y1="51905" x2="45500" y2="55714"/>
                        <a14:foregroundMark x1="45500" y1="55714" x2="50333" y2="63016"/>
                        <a14:foregroundMark x1="50333" y1="63016" x2="50000" y2="64444"/>
                        <a14:foregroundMark x1="50000" y1="66349" x2="45750" y2="47619"/>
                        <a14:foregroundMark x1="45750" y1="47619" x2="48417" y2="58889"/>
                        <a14:foregroundMark x1="48417" y1="58889" x2="52500" y2="48889"/>
                        <a14:foregroundMark x1="52500" y1="48889" x2="55000" y2="36508"/>
                        <a14:foregroundMark x1="55000" y1="36508" x2="49833" y2="35238"/>
                        <a14:foregroundMark x1="49833" y1="35238" x2="53917" y2="35714"/>
                        <a14:foregroundMark x1="53917" y1="35714" x2="48750" y2="38413"/>
                        <a14:foregroundMark x1="48750" y1="38413" x2="55000" y2="34127"/>
                        <a14:foregroundMark x1="55000" y1="34127" x2="51167" y2="32063"/>
                        <a14:foregroundMark x1="51167" y1="32063" x2="46333" y2="40159"/>
                        <a14:foregroundMark x1="46333" y1="40159" x2="53333" y2="39365"/>
                        <a14:foregroundMark x1="53333" y1="39365" x2="49833" y2="29683"/>
                        <a14:foregroundMark x1="49833" y1="29683" x2="42750" y2="28571"/>
                        <a14:foregroundMark x1="42750" y1="28571" x2="47250" y2="36032"/>
                        <a14:foregroundMark x1="47250" y1="36032" x2="48750" y2="36032"/>
                        <a14:foregroundMark x1="51333" y1="33016" x2="49083" y2="42222"/>
                        <a14:foregroundMark x1="49083" y1="42222" x2="54083" y2="45079"/>
                        <a14:foregroundMark x1="54083" y1="45079" x2="58000" y2="41746"/>
                        <a14:foregroundMark x1="58000" y1="41746" x2="55167" y2="36190"/>
                        <a14:foregroundMark x1="55167" y1="36190" x2="50500" y2="36190"/>
                        <a14:foregroundMark x1="50500" y1="36190" x2="50417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80" y="2169050"/>
            <a:ext cx="1659835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1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2BF4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E2BF4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 err="1">
                    <a:solidFill>
                      <a:prstClr val="white"/>
                    </a:solidFill>
                  </a:rPr>
                  <a:t>H.Point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 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사용자 평가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2B99D28-77B1-C943-A30C-555AA9D67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7" y="4220618"/>
            <a:ext cx="4081810" cy="1917029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7622E66-620A-A64A-8EFA-517041419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17" y="1452172"/>
            <a:ext cx="3504710" cy="260364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11B0D0-9EE5-8949-A6E4-328AC4E10366}"/>
              </a:ext>
            </a:extLst>
          </p:cNvPr>
          <p:cNvSpPr/>
          <p:nvPr/>
        </p:nvSpPr>
        <p:spPr>
          <a:xfrm>
            <a:off x="1213946" y="2531475"/>
            <a:ext cx="7889787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 업데이트 이후 긍정적인 리뷰 증가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 버그를 제외하고 최근 리뷰도 호의적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사용자들을 만족시킨 이유에 대해 분석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</a:t>
            </a: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7DB736-ECFA-4D4C-B892-F5DB91BB520C}"/>
              </a:ext>
            </a:extLst>
          </p:cNvPr>
          <p:cNvSpPr/>
          <p:nvPr/>
        </p:nvSpPr>
        <p:spPr>
          <a:xfrm>
            <a:off x="1187335" y="1951431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사용자들의 긍정적인 평가들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857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간편 송금 서비스  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EE5B42-20CF-1246-85A0-60808349CE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2"/>
          <a:stretch/>
        </p:blipFill>
        <p:spPr>
          <a:xfrm>
            <a:off x="9489989" y="1720024"/>
            <a:ext cx="2024569" cy="402659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213946" y="2531475"/>
            <a:ext cx="7889787" cy="3378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연락처 연동을 이용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주소록 읽기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NSContactsUsageDescription</a:t>
            </a:r>
            <a:r>
              <a:rPr lang="en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사용자에게 연락처 액세스를 허락 받기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CNContactStore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사용자의 데이터베이스 안에서 연락처를 가져오고 저장하는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연락처 액세스 팝업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Permission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획득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연락처 가져오기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읽어온 연락처를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NSMutableArray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저장해서 사용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가변 리스트 배열 관리 클래스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87335" y="1951431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간편 송금 서비스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39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만보기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208799" y="2416244"/>
            <a:ext cx="4311586" cy="296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사용자의 걸음 수에 따라 리워드를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리워드는 포인트가 아닌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현금화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할 수 있음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친구와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함께 하는 미션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존재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 사용자를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끌어들임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나의 걸음 수를 기준으로 분석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소모한 칼로리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 대비 걸음 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주간 분석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월간 분석</a:t>
            </a: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87335" y="1951431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만보기</a:t>
            </a:r>
            <a:endParaRPr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96D7DB-39EF-7B4F-9A4B-7C73AE08FDDB}"/>
              </a:ext>
            </a:extLst>
          </p:cNvPr>
          <p:cNvGrpSpPr/>
          <p:nvPr/>
        </p:nvGrpSpPr>
        <p:grpSpPr>
          <a:xfrm>
            <a:off x="5716118" y="1809556"/>
            <a:ext cx="5708017" cy="3862866"/>
            <a:chOff x="5716118" y="1809556"/>
            <a:chExt cx="5708017" cy="386286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157E9F-D1B5-0C49-9C0F-6A1181B6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433" y="1809556"/>
              <a:ext cx="1775702" cy="38484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4F6220-806E-1244-B77C-9457BD6B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827" y="1809563"/>
              <a:ext cx="1775699" cy="38484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7B0662B-071C-C64C-B342-08E20F98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18" y="1824022"/>
              <a:ext cx="1775699" cy="38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38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만보기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6178" y="2221146"/>
            <a:ext cx="7728110" cy="231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동작 피트니스 액세스 필요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ore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CoreMotion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iOS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장치의 하드웨어에서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동작 관련 데이터</a:t>
            </a:r>
            <a:r>
              <a:rPr lang="en-US" altLang="ko-KR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이벤트를 처리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프레임워크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혹은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HealthKit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가능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Toss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HealthKit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사용하지 않았을까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ore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CMPedometer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Class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실시간 보행 데이터를 가져오기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75633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만보기</a:t>
            </a:r>
            <a:endParaRPr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B0662B-071C-C64C-B342-08E20F98F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85" y="1797543"/>
            <a:ext cx="1775699" cy="38484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374DC06-D799-4B42-8F43-45BAD2041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8" y="3946320"/>
            <a:ext cx="4972050" cy="22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보험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6178" y="2221146"/>
            <a:ext cx="5679702" cy="3609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온라인 보험 가입하기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캐롯손해보험과도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퍼마일 자동차보험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토스를 통해 가입할 수 있는 기능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보험사와 제휴를 맺음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NanumGothic" panose="020D0604000000000000" pitchFamily="34" charset="-127"/>
                <a:ea typeface="NanumGothic" panose="020D0604000000000000" pitchFamily="34" charset="-127"/>
              </a:rPr>
              <a:t>병원비 돌려받기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각종 증빙 서류를 모아 보험사에 청구하는 과정을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진료비 혹은 약제비 영수증만 찍어서 인증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토스와 연결된 카드 계좌에서 병원 혹은 약국 결제 내역 자동 조회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청구 받을 계좌는 토스에 등록해야함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75633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보험 </a:t>
            </a:r>
            <a:endParaRPr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C146AC-3280-A147-8B77-A51E5257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81" y="1718217"/>
            <a:ext cx="4430482" cy="40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토스의 경쟁력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5197" y="1910283"/>
            <a:ext cx="6736860" cy="333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사용자가 사용자를 끌어들이기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사용자와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함께 사용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있는 기능 다수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송금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번호로 송금 시 수신자는 토스 앱을 깔아야 돈을 받을 수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만보기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친구와 함께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미션하기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비상금 모으기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 혹은 연인과 함께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 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더치페이와 채팅을 할 수 있는 기능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42339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토스가 사용자를 모으는 방법 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61D285-37D5-E142-9908-5A47BD4BD3C5}"/>
              </a:ext>
            </a:extLst>
          </p:cNvPr>
          <p:cNvSpPr/>
          <p:nvPr/>
        </p:nvSpPr>
        <p:spPr>
          <a:xfrm>
            <a:off x="1174714" y="4078776"/>
            <a:ext cx="6736860" cy="236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소비를 확인하고 돈을 지출하는 것이 끝이 아님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기존의 금융 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돈 사용 내역 확인 혹은 송금의 기능만 존재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토스는 다양하게 포인트가 아닌 실제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돈을 모을 수 있는 기회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만보기 미션 포인트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행운 퀴즈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숨은 보험금 찾기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주식 가입 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0B8845-4DC1-C442-8F9A-680A25808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44" y="1720024"/>
            <a:ext cx="1861579" cy="18615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5E131E-33A5-4C47-8343-BA39E5537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460" y="4374371"/>
            <a:ext cx="1771763" cy="17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84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771</Words>
  <Application>Microsoft Macintosh PowerPoint</Application>
  <PresentationFormat>와이드스크린</PresentationFormat>
  <Paragraphs>146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NanumGothic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Hailey(김민희)</cp:lastModifiedBy>
  <cp:revision>37</cp:revision>
  <dcterms:created xsi:type="dcterms:W3CDTF">2020-11-23T02:45:40Z</dcterms:created>
  <dcterms:modified xsi:type="dcterms:W3CDTF">2021-07-27T02:57:56Z</dcterms:modified>
</cp:coreProperties>
</file>